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notesMasterIdLst>
    <p:notesMasterId r:id="rId14"/>
  </p:notesMasterIdLst>
  <p:handoutMasterIdLst>
    <p:handoutMasterId r:id="rId15"/>
  </p:handoutMasterIdLst>
  <p:sldIdLst>
    <p:sldId id="308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07" r:id="rId12"/>
    <p:sldId id="283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0892" autoAdjust="0"/>
  </p:normalViewPr>
  <p:slideViewPr>
    <p:cSldViewPr>
      <p:cViewPr>
        <p:scale>
          <a:sx n="90" d="100"/>
          <a:sy n="90" d="100"/>
        </p:scale>
        <p:origin x="-223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138" cy="496253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43" y="2"/>
            <a:ext cx="2946137" cy="496253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B6D77AB0-6A3F-4D6B-A539-BAB926D1788C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801"/>
            <a:ext cx="2946138" cy="49625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43" y="9428801"/>
            <a:ext cx="2946137" cy="49625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EA4EAB19-49D1-49B7-AA62-E431C6AA3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093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025AF299-D13B-4C73-8937-8BBA9CBB62F6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F3188FE9-0491-4116-97E8-FE60FF2CE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204398/#dst100007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ge-crimea.ru/docs/federal/Poryadok_1394_izmen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8FE9-0491-4116-97E8-FE60FF2CE6B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89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При повторной перепроверке итоговых сочинений установлено, что «незачет» по критерию «грамотность» итогового сочинения был выставлен учащимся ошибочно. Оценивание работ экспертами проведено не в соответствии с критериями оценивания (было не учтено количество слов в работах).</a:t>
            </a:r>
            <a:endParaRPr lang="ru-RU" sz="1050" dirty="0" smtClean="0"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8FE9-0491-4116-97E8-FE60FF2CE6B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85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8FE9-0491-4116-97E8-FE60FF2CE6B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9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Федеральные нормативные  документы (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значительных изменений)</a:t>
            </a:r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Изменения</a:t>
            </a:r>
            <a:r>
              <a:rPr lang="ru-RU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84-ФЗ -  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23.08.2016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№ 1091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 форм продлен до 2018 года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Изменения в приказ №1400   - </a:t>
            </a:r>
            <a:r>
              <a:rPr lang="ru-RU" sz="12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23.08.2016 № 1091 выбор форм продлен до 2018 года </a:t>
            </a:r>
            <a:endParaRPr lang="ru-RU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Изменения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в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№1394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приказа о продлении выбора форм проходит процедуру согласования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Проекты методических документов по организации и проведению ГИА-2017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внесены изменения, проходят обсуждение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8FE9-0491-4116-97E8-FE60FF2CE6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2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Проводим Контрольные мероприятия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100" dirty="0" smtClean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8FE9-0491-4116-97E8-FE60FF2CE6B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8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just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Tx/>
              <a:buChar char="-"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участника, прибывшего в Крым в августе 2016г., обучавшегося в 9 классе на материковой части РФ, получившего там повторно «2» по математике, зарегистрировали в ОО РК по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форме ГВЭ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на сентябрьские сроки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Tx/>
              <a:buChar char="-"/>
              <a:tabLst/>
              <a:defRPr/>
            </a:pPr>
            <a:endParaRPr kumimoji="0" lang="ru-RU" sz="700" b="0" i="0" u="none" strike="noStrike" kern="120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171450" indent="-171450">
              <a:buFontTx/>
              <a:buChar char="-"/>
            </a:pPr>
            <a:r>
              <a:rPr lang="ru-RU" dirty="0" smtClean="0"/>
              <a:t>Экстернат и СПО регистрация до 1 февраля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Выпускники прошлых лет будут сдавать ЕГЭ</a:t>
            </a:r>
            <a:r>
              <a:rPr lang="ru-RU" baseline="0" dirty="0" smtClean="0"/>
              <a:t> в досрочный период, в отдельном ППЭ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8FE9-0491-4116-97E8-FE60FF2CE6B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9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 зон риска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8FE9-0491-4116-97E8-FE60FF2CE6B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8FE9-0491-4116-97E8-FE60FF2CE6B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68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не читают инструкцию в КИМ (записывают в столбик а надо в строчку или наоборот);</a:t>
            </a:r>
            <a:endParaRPr lang="ru-RU" sz="1050" dirty="0" smtClean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записывают цифры не в соответствии с образцом написания, потом исправляют</a:t>
            </a:r>
            <a:endParaRPr lang="ru-RU" sz="1050" dirty="0" smtClean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записывают слова прописными буквами, исправляют на заглавные</a:t>
            </a:r>
            <a:endParaRPr lang="ru-RU" sz="1050" dirty="0" smtClean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8FE9-0491-4116-97E8-FE60FF2CE6B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6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Задание №3 записал в столбик на</a:t>
            </a:r>
            <a:r>
              <a:rPr lang="ru-RU" baseline="0" dirty="0" smtClean="0"/>
              <a:t> место заданий №3-9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8FE9-0491-4116-97E8-FE60FF2CE6B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88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/>
              <a:t>Не знают теоретической части предмета.</a:t>
            </a:r>
            <a:endParaRPr lang="ru-RU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Могут зарегистрироваться, чтобы посмотреть КИМ и оказать помощь выпускникам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прошлых лет в основном  будут сдавать ЕГЭ в досрочную сессию и в отдельном ППЭ.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Выпускница зарегистрировалась</a:t>
            </a:r>
            <a:r>
              <a:rPr lang="ru-RU" baseline="0" dirty="0" smtClean="0"/>
              <a:t> на 4 экзамена , на все не явилась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8FE9-0491-4116-97E8-FE60FF2CE6B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2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5DE5-98BF-4604-9960-52CA9A04972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C462-F4F2-42D1-8AA4-479D7E668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5DE5-98BF-4604-9960-52CA9A04972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C462-F4F2-42D1-8AA4-479D7E668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5DE5-98BF-4604-9960-52CA9A04972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C462-F4F2-42D1-8AA4-479D7E668B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5DE5-98BF-4604-9960-52CA9A04972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C462-F4F2-42D1-8AA4-479D7E668B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5DE5-98BF-4604-9960-52CA9A04972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C462-F4F2-42D1-8AA4-479D7E668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5DE5-98BF-4604-9960-52CA9A04972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C462-F4F2-42D1-8AA4-479D7E668B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5DE5-98BF-4604-9960-52CA9A04972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C462-F4F2-42D1-8AA4-479D7E668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5DE5-98BF-4604-9960-52CA9A04972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C462-F4F2-42D1-8AA4-479D7E668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5DE5-98BF-4604-9960-52CA9A04972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C462-F4F2-42D1-8AA4-479D7E668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5DE5-98BF-4604-9960-52CA9A04972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C462-F4F2-42D1-8AA4-479D7E668B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5DE5-98BF-4604-9960-52CA9A04972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C462-F4F2-42D1-8AA4-479D7E668B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5C5DE5-98BF-4604-9960-52CA9A04972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676C462-F4F2-42D1-8AA4-479D7E668B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780928"/>
            <a:ext cx="8786874" cy="381642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" b="1" dirty="0"/>
              <a:t>Общие подходы к решению актуальных вопросов оценки качества среднего профессионального образования</a:t>
            </a:r>
            <a:r>
              <a:rPr lang="ru-RU" sz="800" b="1" dirty="0" smtClean="0"/>
              <a:t>»</a:t>
            </a:r>
            <a:endParaRPr lang="ru-RU" sz="1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1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«Роль и место оценочных процедур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1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системе управления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1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качеством образования»</a:t>
            </a:r>
            <a:endParaRPr lang="ru-RU" sz="1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9600" b="1" i="1" dirty="0" smtClean="0">
              <a:solidFill>
                <a:srgbClr val="2862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9600" b="1" i="1" dirty="0" smtClean="0">
                <a:solidFill>
                  <a:srgbClr val="2862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Бойко Валентина Константиновна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solidFill>
                  <a:srgbClr val="2862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solidFill>
                  <a:srgbClr val="2862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надзору и контролю за соблюдением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6400" b="1" i="1" dirty="0" smtClean="0">
                <a:solidFill>
                  <a:srgbClr val="2862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законодательства в сфере образования</a:t>
            </a:r>
          </a:p>
          <a:p>
            <a:pPr algn="r">
              <a:lnSpc>
                <a:spcPct val="100000"/>
              </a:lnSpc>
              <a:buNone/>
            </a:pPr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ноября 2016 года</a:t>
            </a:r>
            <a:endParaRPr lang="ru-RU" sz="72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800" b="1" dirty="0" smtClean="0">
                <a:solidFill>
                  <a:srgbClr val="002060"/>
                </a:solidFill>
                <a:latin typeface="Candara"/>
              </a:rPr>
              <a:t> </a:t>
            </a:r>
            <a:endParaRPr lang="ru-RU" sz="12800" dirty="0" smtClean="0"/>
          </a:p>
          <a:p>
            <a:pPr algn="ctr">
              <a:lnSpc>
                <a:spcPct val="100000"/>
              </a:lnSpc>
              <a:buNone/>
            </a:pPr>
            <a:r>
              <a:rPr lang="ru-RU" sz="10000" b="1" dirty="0" smtClean="0">
                <a:solidFill>
                  <a:srgbClr val="1B4171"/>
                </a:solidFill>
                <a:latin typeface="Candara"/>
              </a:rPr>
              <a:t> </a:t>
            </a:r>
            <a:endParaRPr lang="ru-RU" sz="100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/>
          <p:nvPr/>
        </p:nvPicPr>
        <p:blipFill>
          <a:blip r:embed="rId3"/>
          <a:srcRect l="5489" t="15625" r="6662" b="39458"/>
          <a:stretch/>
        </p:blipFill>
        <p:spPr>
          <a:xfrm>
            <a:off x="23760" y="20520"/>
            <a:ext cx="9119880" cy="262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1" cy="5832648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4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участника (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рус.яз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поставлен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«незачёт»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по критерию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«грамотность»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за итоговое сочинение, а результат ЕГЭ по русскому языку 90 и более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баллов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Нарушение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подтвердилось в части необъективной проверки итоговых сочинений по критерию «грамотность» экспертами в образовательных организациях.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За допущенные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нарушения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экспертам вынесены дисциплинарные взыскания.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подтвердилось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87888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1413" y="158751"/>
            <a:ext cx="5256212" cy="5309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050" dirty="0"/>
              <a:t/>
            </a:r>
            <a:br>
              <a:rPr lang="ru-RU" altLang="ru-RU" sz="1050" dirty="0"/>
            </a:br>
            <a:endParaRPr lang="ru-RU" dirty="0"/>
          </a:p>
        </p:txBody>
      </p:sp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323529" y="209551"/>
            <a:ext cx="8496622" cy="77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Cambria" pitchFamily="18" charset="0"/>
              </a:rPr>
              <a:t>Пример </a:t>
            </a:r>
            <a:r>
              <a:rPr lang="ru-RU" altLang="ru-RU" sz="2400" b="1" dirty="0">
                <a:solidFill>
                  <a:schemeClr val="bg1"/>
                </a:solidFill>
                <a:latin typeface="Cambria" pitchFamily="18" charset="0"/>
              </a:rPr>
              <a:t>работы с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" pitchFamily="18" charset="0"/>
              </a:rPr>
              <a:t>завышением баллов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Cambria" pitchFamily="18" charset="0"/>
              </a:rPr>
              <a:t>(</a:t>
            </a:r>
            <a:r>
              <a:rPr lang="ru-RU" altLang="ru-RU" sz="2400" b="1" i="1" dirty="0" smtClean="0">
                <a:solidFill>
                  <a:schemeClr val="bg1"/>
                </a:solidFill>
                <a:latin typeface="Cambria" pitchFamily="18" charset="0"/>
              </a:rPr>
              <a:t>эксперты оценили  отсутствующие задания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  <a:endParaRPr lang="ru-RU" altLang="ru-RU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3078907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594476" y="4102100"/>
            <a:ext cx="2225675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438" name="Группа 3"/>
          <p:cNvGrpSpPr>
            <a:grpSpLocks/>
          </p:cNvGrpSpPr>
          <p:nvPr/>
        </p:nvGrpSpPr>
        <p:grpSpPr bwMode="auto">
          <a:xfrm>
            <a:off x="107505" y="1124744"/>
            <a:ext cx="3040510" cy="5733256"/>
            <a:chOff x="107504" y="1200150"/>
            <a:chExt cx="3040510" cy="3943350"/>
          </a:xfrm>
        </p:grpSpPr>
        <p:pic>
          <p:nvPicPr>
            <p:cNvPr id="1844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00150"/>
              <a:ext cx="3040510" cy="394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 bwMode="auto">
            <a:xfrm>
              <a:off x="989013" y="1492250"/>
              <a:ext cx="127000" cy="63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439" name="Группа 2"/>
          <p:cNvGrpSpPr>
            <a:grpSpLocks/>
          </p:cNvGrpSpPr>
          <p:nvPr/>
        </p:nvGrpSpPr>
        <p:grpSpPr bwMode="auto">
          <a:xfrm>
            <a:off x="6477001" y="1124744"/>
            <a:ext cx="2417763" cy="5602023"/>
            <a:chOff x="6477000" y="1101725"/>
            <a:chExt cx="2417763" cy="3943350"/>
          </a:xfrm>
        </p:grpSpPr>
        <p:pic>
          <p:nvPicPr>
            <p:cNvPr id="1844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101725"/>
              <a:ext cx="2417763" cy="394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 bwMode="auto">
            <a:xfrm>
              <a:off x="7354888" y="1924050"/>
              <a:ext cx="385762" cy="63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7308850" y="1579563"/>
              <a:ext cx="706438" cy="12858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6786563" y="4659313"/>
              <a:ext cx="1025525" cy="19367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446838" y="4110567"/>
            <a:ext cx="2373312" cy="577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89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143248"/>
            <a:ext cx="8786874" cy="318135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3600" b="1" i="1" dirty="0" smtClean="0">
              <a:solidFill>
                <a:srgbClr val="1B41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3600" b="1" i="1" dirty="0">
              <a:solidFill>
                <a:srgbClr val="1B41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3600" b="1" i="1" dirty="0" smtClean="0">
                <a:solidFill>
                  <a:srgbClr val="1B41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/>
          <p:nvPr/>
        </p:nvPicPr>
        <p:blipFill>
          <a:blip r:embed="rId3"/>
          <a:srcRect l="5489" t="15625" r="6662" b="39458"/>
          <a:stretch/>
        </p:blipFill>
        <p:spPr>
          <a:xfrm>
            <a:off x="23760" y="20520"/>
            <a:ext cx="9119880" cy="262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 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от 29.12.2012 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№273-ФЗ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ст.59)  </a:t>
            </a: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от 05.05.2014 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№84-ФЗ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особенностях правового регулирования отношений в сфере образования в связи с принятием в Российскую Федерацию Республики Крым и образованием в составе Российской Федерации новых субъектов — Республики Крым и города федерального значения Севастополь и о внесении изменений в Федеральный закон «Об образовании в Российской Федерации» (с изменениями) 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26.12.2013 №1400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проведения государственной итоговой аттестации по образовательным программам среднего общего образования» (с изменениями) </a:t>
            </a:r>
            <a:r>
              <a:rPr lang="ru-RU" sz="2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25.12.2013 №1394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образования» (с изменениями) </a:t>
            </a: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Проекты методических документов по организации и проведению ГИА-2017</a:t>
            </a:r>
          </a:p>
          <a:p>
            <a:pPr marL="0" indent="0">
              <a:buNone/>
            </a:pP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Федеральные нормативные документы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682244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8424935" cy="48245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Приказ Минобразования Крыма от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01.08.2016 №2728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«Об утверждении Дорожной карты «Организация и проведение государственной итоговой аттестации по образовательным программам основного общего и среднего общего образования в Республике Крым в 2017 году» 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Приказ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Министерства образования, науки и молодежи Республики Крым от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16.09.2016 №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3260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«О подготовке к проведению государственной итоговой аттестации по программам основного общего и среднего общего образования в Республике Крым в 2016/2017 учебном году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Приказ Министерства образования, науки и молодежи Республики Крым от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28.09.2016 №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3349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«Об организации и проведении итогового сочинения (изложения) в Республике Крым в 2016/2017 году»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региональные </a:t>
            </a:r>
            <a:r>
              <a:rPr lang="ru-RU" smtClean="0"/>
              <a:t>нормативные документы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5260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59" cy="54452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Контроль за наличием в ОО планов по проведению 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информационно-разъяснительной работы 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их 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выполнением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Контроль за работой ОО по подготовке к ГИА (информация на официальных сайтах и стендах в ОО, в специализированных кабинетах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Выборочный контроль за информированностью обучающихся об особенностях проведения ГИА в 2017 г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Контроль за регистрацией участников ГИА (особенно выпускников прошлых лет, учащихся СПО и 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участников, имеющих 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паспорта других регионов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);</a:t>
            </a:r>
            <a:endParaRPr lang="ru-RU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Контроль за допуском участников на досрочную сессию 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ГИА</a:t>
            </a:r>
            <a:endParaRPr lang="ru-RU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Контроль за допуском учащихся на основную сессию, 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 том числе и по критериям оценивания</a:t>
            </a:r>
            <a:r>
              <a:rPr lang="ru-RU" sz="26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при проверке итоговых сочинений (изложений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);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Контроль за допуском участников, претендующих на создание особых 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условий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Контроль за организацией и проведением итогового сочинения в основной и дополнительные сроки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Контроль за  проведением пробных экзаменов для  выпускников образовательных организаций, показавших низкие образовательные результаты на ГИА-2016 по обязательным 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предметам</a:t>
            </a:r>
            <a:endParaRPr lang="ru-RU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Контроль за ходом подготовки и проведением ГИА-9, ГИА-11 в досрочный, основной и дополнительные периоды в пунктах проведения 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экзаменов</a:t>
            </a:r>
            <a:endParaRPr lang="ru-RU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Контроль </a:t>
            </a:r>
            <a:r>
              <a:rPr lang="ru-RU" sz="2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 соблюдением порядка работы предметных и конфликтной комиссий, регионального центра обработки информации</a:t>
            </a:r>
            <a:endParaRPr lang="ru-RU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Контрольные мероприятия 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534374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3" cy="5760640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 eaLnBrk="0" fontAlgn="base" hangingPunct="0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Наличие участников, которым были удовлетворены апелляции по трем и более предметам с повышением на 1-2 балла 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82880" indent="0" algn="just" eaLnBrk="0" fontAlgn="base" hangingPunct="0">
              <a:spcAft>
                <a:spcPts val="0"/>
              </a:spcAft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                   (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выявлено 597 апелляций у 192 участников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  <a:endParaRPr lang="ru-RU" sz="20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eaLnBrk="0" fontAlgn="base" hangingPunct="0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Наличие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участников, получивших менее 30% баллов за часть с кратким ответом, при этом более 70% баллов за часть с развернутым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ответом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(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выявлен 491 участник)</a:t>
            </a:r>
            <a:endParaRPr lang="ru-RU" sz="20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eaLnBrk="0" fontAlgn="base" hangingPunct="0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Наличие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участников, сдавших ЕГЭ по профильной математике на 70 баллов и более, имеющих «2» по базовой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математике</a:t>
            </a:r>
          </a:p>
          <a:p>
            <a:pPr marL="182880" indent="0" eaLnBrk="0" fontAlgn="base" hangingPunct="0">
              <a:spcAft>
                <a:spcPts val="0"/>
              </a:spcAft>
              <a:buNone/>
            </a:pP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                              (выявлено 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425 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участников)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20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eaLnBrk="0" fontAlgn="base" hangingPunct="0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Наличие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участников, сдавших ЕГЭ по русскому языку на 80 баллов и более,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имевших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«Незачет» по итоговому сочинению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182880" indent="0" eaLnBrk="0" fontAlgn="base" hangingPunct="0"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(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</a:rPr>
              <a:t>выявлено 528 участников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0" eaLnBrk="0" fontAlgn="base" hangingPunct="0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Наличие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участников, сдавших ЕГЭ по русскому языку на 90 баллов и более, имеющих «Незачет» по критерию «Грамотность» по итоговому сочинению</a:t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выявлено 1378 участников, в том числе 32 </a:t>
            </a:r>
            <a:r>
              <a:rPr lang="ru-RU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стобалльника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endParaRPr lang="ru-RU" sz="18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457200" eaLnBrk="0" fontAlgn="base" hangingPunct="0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Наличие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лиц, зарегистрированных на базовую математику в текущем году и имеющих положительные результаты по математике и русскому языку в предыдущие годы (имеющие аттестат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1800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 </a:t>
            </a:r>
          </a:p>
          <a:p>
            <a:pPr marL="182880" indent="0" eaLnBrk="0" fontAlgn="base" hangingPunct="0"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800" i="1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                                                                                </a:t>
            </a:r>
            <a:r>
              <a:rPr lang="ru-RU" sz="1800" b="1" i="1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выявлено 353 участника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1800" b="1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  </a:t>
            </a:r>
          </a:p>
          <a:p>
            <a:pPr marL="457200" eaLnBrk="0" fontAlgn="base" hangingPunct="0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Наличие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участников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внесенными 9(10) ответами в поле коррекция бланка ответов № 1, являющихся 100 % правильными.</a:t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выявлено 286 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работ)</a:t>
            </a:r>
            <a:endParaRPr lang="ru-RU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«ЗОНЫ РИСКА»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ЕГЭ 2016 в Российской Федерации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85574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44824"/>
            <a:ext cx="8964487" cy="4752528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Комиссией, созданной в Министерстве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проведен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анализ результатов участников по всем сдаваемым предметам,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сопоставлен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почерк на всех бланках ответов участников, в том числе и по итоговому сочинению,  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сопоставлен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почерк участников на бланках № 1 и в полях коррекции,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просмотрено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видео из ППЭ (аудиторий и штаба) и РЦОИ (прием, сканирование, верификация ЭМ), 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проанализированы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результаты обучения за период с 9 по 11 классы,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отобраны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объяснительные записки у лиц, привлекаемых к проведению ГИА, и  допустивших нарушения.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84976" cy="12527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Крым зафиксированы возможные нарушения в 4 «зонах риска»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 участников)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32535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7" cy="4536504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Нарушения 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не подтвердились.</a:t>
            </a:r>
            <a:endParaRPr lang="ru-RU" sz="2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Основной </a:t>
            </a:r>
            <a:r>
              <a:rPr lang="ru-RU" sz="28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причиной допущенных ошибок стало недостаточное изучение участниками инструкций по выполнению работы и некорректное заполнение основного поля бланков ответов № 1</a:t>
            </a:r>
            <a:r>
              <a:rPr lang="ru-RU" sz="28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Необходимо проводить обучение по заполнению бланков ответов</a:t>
            </a:r>
            <a:endParaRPr lang="ru-RU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ПРОВЕДЕНИЕ 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ПРОБНЫХ </a:t>
            </a: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ЭКЗАМЕНОВ</a:t>
            </a:r>
            <a:endParaRPr lang="ru-RU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/>
                <a:ea typeface="Calibri"/>
                <a:cs typeface="Times New Roman"/>
              </a:rPr>
              <a:t>9 участников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6-анг.яз., 2-мат.б.у., 1-рус.яз.), </a:t>
            </a:r>
            <a:br>
              <a:rPr lang="ru-RU" sz="2800" dirty="0" smtClean="0"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работах которых выявлено 6 и более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верных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исправлений в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полях коррекции бланка ответов № 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0502675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Исправления в полях коррекции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888431" cy="455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72408" cy="454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262367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700808"/>
            <a:ext cx="8640959" cy="4425355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(3 русский язык, 1 история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и менее %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за ответы на задания с кратким ответом и 70 и более %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за ответы на задания с развернутым ответом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прошлых лет с действующими результатами по математике, который зарегистрировался на математику базового уровня.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не подтвердились</a:t>
            </a:r>
          </a:p>
        </p:txBody>
      </p:sp>
    </p:spTree>
    <p:extLst>
      <p:ext uri="{BB962C8B-B14F-4D97-AF65-F5344CB8AC3E}">
        <p14:creationId xmlns:p14="http://schemas.microsoft.com/office/powerpoint/2010/main" val="1277454988"/>
      </p:ext>
    </p:extLst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3775</TotalTime>
  <Words>709</Words>
  <Application>Microsoft Office PowerPoint</Application>
  <PresentationFormat>Экран (4:3)</PresentationFormat>
  <Paragraphs>116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Федеральные нормативные документы</vt:lpstr>
      <vt:lpstr>Основные региональные нормативные документы</vt:lpstr>
      <vt:lpstr>Контрольные мероприятия Управления</vt:lpstr>
      <vt:lpstr>«ЗОНЫ РИСКА» по итогам ЕГЭ 2016 в Российской Федерации</vt:lpstr>
      <vt:lpstr>По Республике Крым зафиксированы возможные нарушения в 4 «зонах риска» (18 участников) </vt:lpstr>
      <vt:lpstr>9 участников (6-анг.яз., 2-мат.б.у., 1-рус.яз.),  в работах которых выявлено 6 и более верных исправлений в полях коррекции бланка ответов № 1</vt:lpstr>
      <vt:lpstr>Исправления в полях коррекции</vt:lpstr>
      <vt:lpstr>Нарушения не подтвердились</vt:lpstr>
      <vt:lpstr>Нарушение подтвердилось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afdmin</dc:creator>
  <cp:lastModifiedBy>admin</cp:lastModifiedBy>
  <cp:revision>242</cp:revision>
  <cp:lastPrinted>2016-08-24T06:47:16Z</cp:lastPrinted>
  <dcterms:created xsi:type="dcterms:W3CDTF">2015-04-28T06:49:25Z</dcterms:created>
  <dcterms:modified xsi:type="dcterms:W3CDTF">2016-11-29T10:10:07Z</dcterms:modified>
</cp:coreProperties>
</file>